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96" r:id="rId19"/>
    <p:sldId id="297" r:id="rId20"/>
    <p:sldId id="298" r:id="rId21"/>
    <p:sldId id="299" r:id="rId22"/>
    <p:sldId id="300" r:id="rId23"/>
    <p:sldId id="301" r:id="rId24"/>
    <p:sldId id="302" r:id="rId25"/>
    <p:sldId id="303" r:id="rId26"/>
    <p:sldId id="304" r:id="rId27"/>
    <p:sldId id="305" r:id="rId28"/>
    <p:sldId id="312" r:id="rId29"/>
    <p:sldId id="306" r:id="rId30"/>
    <p:sldId id="307" r:id="rId31"/>
    <p:sldId id="308" r:id="rId32"/>
    <p:sldId id="309" r:id="rId33"/>
    <p:sldId id="310" r:id="rId34"/>
    <p:sldId id="311" r:id="rId35"/>
    <p:sldId id="313" r:id="rId36"/>
    <p:sldId id="290" r:id="rId37"/>
    <p:sldId id="291" r:id="rId38"/>
  </p:sldIdLst>
  <p:sldSz cx="18288000" cy="10287000"/>
  <p:notesSz cx="6858000" cy="9144000"/>
  <p:embeddedFontLst>
    <p:embeddedFont>
      <p:font typeface="Calibri" panose="020F0502020204030204" pitchFamily="34" charset="0"/>
      <p:regular r:id="rId40"/>
      <p:bold r:id="rId41"/>
      <p:italic r:id="rId42"/>
      <p:boldItalic r:id="rId43"/>
    </p:embeddedFont>
    <p:embeddedFont>
      <p:font typeface="Canva Sans" panose="020B0503030501040103" pitchFamily="34" charset="0"/>
      <p:regular r:id="rId44"/>
    </p:embeddedFont>
    <p:embeddedFont>
      <p:font typeface="Public Sans" pitchFamily="2" charset="77"/>
      <p:regular r:id="rId45"/>
    </p:embeddedFont>
    <p:embeddedFont>
      <p:font typeface="Public Sans Bold" pitchFamily="2" charset="77"/>
      <p:regular r:id="rId46"/>
    </p:embeddedFont>
    <p:embeddedFont>
      <p:font typeface="Public Sans Bold Italics" pitchFamily="2" charset="77"/>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6" autoAdjust="0"/>
    <p:restoredTop sz="94652" autoAdjust="0"/>
  </p:normalViewPr>
  <p:slideViewPr>
    <p:cSldViewPr>
      <p:cViewPr varScale="1">
        <p:scale>
          <a:sx n="67" d="100"/>
          <a:sy n="67" d="100"/>
        </p:scale>
        <p:origin x="17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7479-6880-F84C-B931-3163282A926B}"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F6C3A-8BE4-4B46-A4B0-1EB878ACDD6B}" type="slidenum">
              <a:rPr lang="en-US" smtClean="0"/>
              <a:t>‹#›</a:t>
            </a:fld>
            <a:endParaRPr lang="en-US"/>
          </a:p>
        </p:txBody>
      </p:sp>
    </p:spTree>
    <p:extLst>
      <p:ext uri="{BB962C8B-B14F-4D97-AF65-F5344CB8AC3E}">
        <p14:creationId xmlns:p14="http://schemas.microsoft.com/office/powerpoint/2010/main" val="345012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19</a:t>
            </a:fld>
            <a:endParaRPr lang="en-GB"/>
          </a:p>
        </p:txBody>
      </p:sp>
    </p:spTree>
    <p:extLst>
      <p:ext uri="{BB962C8B-B14F-4D97-AF65-F5344CB8AC3E}">
        <p14:creationId xmlns:p14="http://schemas.microsoft.com/office/powerpoint/2010/main" val="381467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21</a:t>
            </a:fld>
            <a:endParaRPr lang="en-GB"/>
          </a:p>
        </p:txBody>
      </p:sp>
    </p:spTree>
    <p:extLst>
      <p:ext uri="{BB962C8B-B14F-4D97-AF65-F5344CB8AC3E}">
        <p14:creationId xmlns:p14="http://schemas.microsoft.com/office/powerpoint/2010/main" val="381721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22</a:t>
            </a:fld>
            <a:endParaRPr lang="en-GB"/>
          </a:p>
        </p:txBody>
      </p:sp>
    </p:spTree>
    <p:extLst>
      <p:ext uri="{BB962C8B-B14F-4D97-AF65-F5344CB8AC3E}">
        <p14:creationId xmlns:p14="http://schemas.microsoft.com/office/powerpoint/2010/main" val="396437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23</a:t>
            </a:fld>
            <a:endParaRPr lang="en-GB"/>
          </a:p>
        </p:txBody>
      </p:sp>
    </p:spTree>
    <p:extLst>
      <p:ext uri="{BB962C8B-B14F-4D97-AF65-F5344CB8AC3E}">
        <p14:creationId xmlns:p14="http://schemas.microsoft.com/office/powerpoint/2010/main" val="349655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24</a:t>
            </a:fld>
            <a:endParaRPr lang="en-GB"/>
          </a:p>
        </p:txBody>
      </p:sp>
    </p:spTree>
    <p:extLst>
      <p:ext uri="{BB962C8B-B14F-4D97-AF65-F5344CB8AC3E}">
        <p14:creationId xmlns:p14="http://schemas.microsoft.com/office/powerpoint/2010/main" val="352861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26</a:t>
            </a:fld>
            <a:endParaRPr lang="en-GB"/>
          </a:p>
        </p:txBody>
      </p:sp>
    </p:spTree>
    <p:extLst>
      <p:ext uri="{BB962C8B-B14F-4D97-AF65-F5344CB8AC3E}">
        <p14:creationId xmlns:p14="http://schemas.microsoft.com/office/powerpoint/2010/main" val="362894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DF2A8-89AB-44B2-95E2-1C8789BFC00C}" type="slidenum">
              <a:rPr lang="en-GB" smtClean="0"/>
              <a:t>30</a:t>
            </a:fld>
            <a:endParaRPr lang="en-GB"/>
          </a:p>
        </p:txBody>
      </p:sp>
    </p:spTree>
    <p:extLst>
      <p:ext uri="{BB962C8B-B14F-4D97-AF65-F5344CB8AC3E}">
        <p14:creationId xmlns:p14="http://schemas.microsoft.com/office/powerpoint/2010/main" val="17839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jpeg"/><Relationship Id="rId7"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3.jpe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Helen, Kassem &amp; </a:t>
            </a:r>
            <a:r>
              <a:rPr lang="en-US" sz="3000" dirty="0" err="1">
                <a:solidFill>
                  <a:srgbClr val="9B9B9B"/>
                </a:solidFill>
                <a:latin typeface="Public Sans"/>
              </a:rPr>
              <a:t>Rahmi</a:t>
            </a:r>
            <a:r>
              <a:rPr lang="en-US" sz="3000" dirty="0">
                <a:solidFill>
                  <a:srgbClr val="9B9B9B"/>
                </a:solidFill>
                <a:latin typeface="Public Sans"/>
              </a:rPr>
              <a:t> – Group 6</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 – Group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259376" cy="2141805"/>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1419684"/>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Focusing on our most popular category….Ranking of the age groups.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sp>
        <p:nvSpPr>
          <p:cNvPr id="3" name="TextBox 3"/>
          <p:cNvSpPr txBox="1"/>
          <p:nvPr/>
        </p:nvSpPr>
        <p:spPr>
          <a:xfrm>
            <a:off x="1736950" y="4229100"/>
            <a:ext cx="3729037" cy="1030988"/>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Minor food code – any surprises?</a:t>
            </a:r>
          </a:p>
        </p:txBody>
      </p:sp>
      <p:sp>
        <p:nvSpPr>
          <p:cNvPr id="4" name="TextBox 2">
            <a:extLst>
              <a:ext uri="{FF2B5EF4-FFF2-40B4-BE49-F238E27FC236}">
                <a16:creationId xmlns:a16="http://schemas.microsoft.com/office/drawing/2014/main" id="{B4908BAB-DCE3-766E-3AC9-B6B8CEA46F49}"/>
              </a:ext>
            </a:extLst>
          </p:cNvPr>
          <p:cNvSpPr txBox="1"/>
          <p:nvPr/>
        </p:nvSpPr>
        <p:spPr>
          <a:xfrm>
            <a:off x="1736950" y="2552700"/>
            <a:ext cx="4680177" cy="1064394"/>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Level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Category choice</a:t>
            </a:r>
          </a:p>
        </p:txBody>
      </p:sp>
      <p:pic>
        <p:nvPicPr>
          <p:cNvPr id="18" name="Picture 17">
            <a:extLst>
              <a:ext uri="{FF2B5EF4-FFF2-40B4-BE49-F238E27FC236}">
                <a16:creationId xmlns:a16="http://schemas.microsoft.com/office/drawing/2014/main" id="{F8778185-91D1-6CBB-6B9C-316F0FC3778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942" y="3162300"/>
            <a:ext cx="14739257" cy="59898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4690836"/>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a:t>
            </a:r>
            <a:r>
              <a:rPr lang="en-GB" sz="2400" b="1" i="0" u="sng" dirty="0">
                <a:solidFill>
                  <a:srgbClr val="1D70B8"/>
                </a:solidFill>
                <a:effectLst/>
                <a:latin typeface="GDS Transport"/>
              </a:rPr>
              <a:t>Department for Environment, Food &amp; Rural Affairs</a:t>
            </a:r>
            <a:r>
              <a:rPr lang="en-US" sz="2300" dirty="0">
                <a:solidFill>
                  <a:srgbClr val="000000"/>
                </a:solidFill>
                <a:latin typeface="Public Sans"/>
              </a:rPr>
              <a:t> (DEFRA)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conclusion from with our focus being on popularity by the age demographic..</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5 Age groups</a:t>
            </a:r>
          </a:p>
        </p:txBody>
      </p:sp>
      <p:sp>
        <p:nvSpPr>
          <p:cNvPr id="3" name="TextBox 3"/>
          <p:cNvSpPr txBox="1"/>
          <p:nvPr/>
        </p:nvSpPr>
        <p:spPr>
          <a:xfrm>
            <a:off x="11697380" y="2152773"/>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30-39</a:t>
            </a:r>
          </a:p>
        </p:txBody>
      </p:sp>
      <p:sp>
        <p:nvSpPr>
          <p:cNvPr id="5" name="TextBox 5"/>
          <p:cNvSpPr txBox="1"/>
          <p:nvPr/>
        </p:nvSpPr>
        <p:spPr>
          <a:xfrm>
            <a:off x="9940018" y="191566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9940018" y="346710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9" name="TextBox 8">
            <a:extLst>
              <a:ext uri="{FF2B5EF4-FFF2-40B4-BE49-F238E27FC236}">
                <a16:creationId xmlns:a16="http://schemas.microsoft.com/office/drawing/2014/main" id="{42AFE6C7-2AB0-0B6F-E98C-A00FB2EC56AE}"/>
              </a:ext>
            </a:extLst>
          </p:cNvPr>
          <p:cNvSpPr txBox="1"/>
          <p:nvPr/>
        </p:nvSpPr>
        <p:spPr>
          <a:xfrm>
            <a:off x="9940018" y="501853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0" name="TextBox 8">
            <a:extLst>
              <a:ext uri="{FF2B5EF4-FFF2-40B4-BE49-F238E27FC236}">
                <a16:creationId xmlns:a16="http://schemas.microsoft.com/office/drawing/2014/main" id="{55E80D57-D00B-DFBE-B121-CE592E293B94}"/>
              </a:ext>
            </a:extLst>
          </p:cNvPr>
          <p:cNvSpPr txBox="1"/>
          <p:nvPr/>
        </p:nvSpPr>
        <p:spPr>
          <a:xfrm>
            <a:off x="9940018" y="6456191"/>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1" name="TextBox 8">
            <a:extLst>
              <a:ext uri="{FF2B5EF4-FFF2-40B4-BE49-F238E27FC236}">
                <a16:creationId xmlns:a16="http://schemas.microsoft.com/office/drawing/2014/main" id="{98B9CD93-963B-157D-9136-8731132EF817}"/>
              </a:ext>
            </a:extLst>
          </p:cNvPr>
          <p:cNvSpPr txBox="1"/>
          <p:nvPr/>
        </p:nvSpPr>
        <p:spPr>
          <a:xfrm>
            <a:off x="9940018" y="789384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
        <p:nvSpPr>
          <p:cNvPr id="12" name="TextBox 3">
            <a:extLst>
              <a:ext uri="{FF2B5EF4-FFF2-40B4-BE49-F238E27FC236}">
                <a16:creationId xmlns:a16="http://schemas.microsoft.com/office/drawing/2014/main" id="{CEC61790-0B82-6649-D285-CA3BE9BFD55F}"/>
              </a:ext>
            </a:extLst>
          </p:cNvPr>
          <p:cNvSpPr txBox="1"/>
          <p:nvPr/>
        </p:nvSpPr>
        <p:spPr>
          <a:xfrm>
            <a:off x="11694922" y="3704207"/>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40-49</a:t>
            </a:r>
          </a:p>
        </p:txBody>
      </p:sp>
      <p:sp>
        <p:nvSpPr>
          <p:cNvPr id="13" name="TextBox 3">
            <a:extLst>
              <a:ext uri="{FF2B5EF4-FFF2-40B4-BE49-F238E27FC236}">
                <a16:creationId xmlns:a16="http://schemas.microsoft.com/office/drawing/2014/main" id="{F5BF4986-D405-F951-2F81-67EA70888013}"/>
              </a:ext>
            </a:extLst>
          </p:cNvPr>
          <p:cNvSpPr txBox="1"/>
          <p:nvPr/>
        </p:nvSpPr>
        <p:spPr>
          <a:xfrm>
            <a:off x="11694922" y="5255641"/>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50-64</a:t>
            </a:r>
          </a:p>
        </p:txBody>
      </p:sp>
      <p:sp>
        <p:nvSpPr>
          <p:cNvPr id="14" name="TextBox 3">
            <a:extLst>
              <a:ext uri="{FF2B5EF4-FFF2-40B4-BE49-F238E27FC236}">
                <a16:creationId xmlns:a16="http://schemas.microsoft.com/office/drawing/2014/main" id="{B3E9C039-D459-A00C-5350-092599D32E4F}"/>
              </a:ext>
            </a:extLst>
          </p:cNvPr>
          <p:cNvSpPr txBox="1"/>
          <p:nvPr/>
        </p:nvSpPr>
        <p:spPr>
          <a:xfrm>
            <a:off x="11694922" y="6693298"/>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65-74</a:t>
            </a:r>
          </a:p>
        </p:txBody>
      </p:sp>
      <p:sp>
        <p:nvSpPr>
          <p:cNvPr id="15" name="TextBox 3">
            <a:extLst>
              <a:ext uri="{FF2B5EF4-FFF2-40B4-BE49-F238E27FC236}">
                <a16:creationId xmlns:a16="http://schemas.microsoft.com/office/drawing/2014/main" id="{8BB47F76-EF8A-B517-3B33-40C9FB75BDB0}"/>
              </a:ext>
            </a:extLst>
          </p:cNvPr>
          <p:cNvSpPr txBox="1"/>
          <p:nvPr/>
        </p:nvSpPr>
        <p:spPr>
          <a:xfrm>
            <a:off x="11694922" y="8130955"/>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75 and over</a:t>
            </a:r>
          </a:p>
        </p:txBody>
      </p:sp>
    </p:spTree>
    <p:extLst>
      <p:ext uri="{BB962C8B-B14F-4D97-AF65-F5344CB8AC3E}">
        <p14:creationId xmlns:p14="http://schemas.microsoft.com/office/powerpoint/2010/main" val="3473018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and person holding a baby&#10;&#10;Description automatically generated">
            <a:extLst>
              <a:ext uri="{FF2B5EF4-FFF2-40B4-BE49-F238E27FC236}">
                <a16:creationId xmlns:a16="http://schemas.microsoft.com/office/drawing/2014/main" id="{D44979BA-C220-F758-1F83-A8E0E374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571500"/>
            <a:ext cx="8537222" cy="8643938"/>
          </a:xfrm>
          <a:prstGeom prst="rect">
            <a:avLst/>
          </a:prstGeom>
        </p:spPr>
      </p:pic>
      <p:sp>
        <p:nvSpPr>
          <p:cNvPr id="3" name="TextBox 3"/>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30-39</a:t>
            </a:r>
          </a:p>
        </p:txBody>
      </p:sp>
      <p:sp>
        <p:nvSpPr>
          <p:cNvPr id="4" name="TextBox 4"/>
          <p:cNvSpPr txBox="1"/>
          <p:nvPr/>
        </p:nvSpPr>
        <p:spPr>
          <a:xfrm>
            <a:off x="1872363" y="3525329"/>
            <a:ext cx="5394357" cy="932371"/>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Baby milks popularity in 2018-19, one-off or trend? </a:t>
            </a:r>
          </a:p>
        </p:txBody>
      </p:sp>
      <p:pic>
        <p:nvPicPr>
          <p:cNvPr id="6" name="Picture 5">
            <a:extLst>
              <a:ext uri="{FF2B5EF4-FFF2-40B4-BE49-F238E27FC236}">
                <a16:creationId xmlns:a16="http://schemas.microsoft.com/office/drawing/2014/main" id="{E200D956-BE35-AF02-BCAC-958C1E37D5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3313" y="4600428"/>
            <a:ext cx="14293851" cy="3121483"/>
          </a:xfrm>
          <a:prstGeom prst="rect">
            <a:avLst/>
          </a:prstGeom>
        </p:spPr>
      </p:pic>
    </p:spTree>
    <p:extLst>
      <p:ext uri="{BB962C8B-B14F-4D97-AF65-F5344CB8AC3E}">
        <p14:creationId xmlns:p14="http://schemas.microsoft.com/office/powerpoint/2010/main" val="139550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wall, indoor&#10;&#10;Description automatically generated">
            <a:extLst>
              <a:ext uri="{FF2B5EF4-FFF2-40B4-BE49-F238E27FC236}">
                <a16:creationId xmlns:a16="http://schemas.microsoft.com/office/drawing/2014/main" id="{9ADB15AD-354D-DBC7-6272-15B580EDC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0"/>
            <a:ext cx="8229600" cy="10324407"/>
          </a:xfrm>
          <a:prstGeom prst="rect">
            <a:avLst/>
          </a:prstGeom>
        </p:spPr>
      </p:pic>
      <p:sp>
        <p:nvSpPr>
          <p:cNvPr id="3" name="TextBox 3"/>
          <p:cNvSpPr txBox="1"/>
          <p:nvPr/>
        </p:nvSpPr>
        <p:spPr>
          <a:xfrm>
            <a:off x="891540" y="960394"/>
            <a:ext cx="5733288" cy="20174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bg1"/>
                </a:solidFill>
                <a:latin typeface="+mj-lt"/>
                <a:ea typeface="+mj-ea"/>
                <a:cs typeface="+mj-cs"/>
              </a:rPr>
              <a:t>The </a:t>
            </a:r>
            <a:r>
              <a:rPr lang="en-US" sz="5400" dirty="0">
                <a:solidFill>
                  <a:schemeClr val="bg1"/>
                </a:solidFill>
                <a:latin typeface="+mj-lt"/>
                <a:ea typeface="+mj-ea"/>
                <a:cs typeface="+mj-cs"/>
              </a:rPr>
              <a:t>popularity of baby milks</a:t>
            </a:r>
            <a:endParaRPr lang="en-US" sz="5400" kern="1200" dirty="0">
              <a:solidFill>
                <a:schemeClr val="bg1"/>
              </a:solidFill>
              <a:latin typeface="+mj-lt"/>
              <a:ea typeface="+mj-ea"/>
              <a:cs typeface="+mj-cs"/>
            </a:endParaRPr>
          </a:p>
        </p:txBody>
      </p:sp>
      <p:sp>
        <p:nvSpPr>
          <p:cNvPr id="4" name="TextBox 4"/>
          <p:cNvSpPr txBox="1"/>
          <p:nvPr/>
        </p:nvSpPr>
        <p:spPr>
          <a:xfrm>
            <a:off x="890415" y="3182644"/>
            <a:ext cx="5733288" cy="565951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solidFill>
                  <a:schemeClr val="bg1"/>
                </a:solidFill>
              </a:rPr>
              <a:t>Increased from 83 to 147 ml per person in the period 2001 – 2019</a:t>
            </a:r>
          </a:p>
          <a:p>
            <a:pPr>
              <a:lnSpc>
                <a:spcPct val="90000"/>
              </a:lnSpc>
              <a:spcAft>
                <a:spcPts val="600"/>
              </a:spcAft>
            </a:pPr>
            <a:endParaRPr lang="en-US" sz="3000" dirty="0">
              <a:solidFill>
                <a:schemeClr val="bg1"/>
              </a:solidFill>
            </a:endParaRPr>
          </a:p>
          <a:p>
            <a:pPr marL="0" lvl="0" indent="-228600">
              <a:lnSpc>
                <a:spcPct val="90000"/>
              </a:lnSpc>
              <a:spcBef>
                <a:spcPct val="0"/>
              </a:spcBef>
              <a:spcAft>
                <a:spcPts val="600"/>
              </a:spcAft>
              <a:buFont typeface="Arial" panose="020B0604020202020204" pitchFamily="34" charset="0"/>
              <a:buChar char="•"/>
            </a:pPr>
            <a:r>
              <a:rPr lang="en-US" sz="3000" dirty="0">
                <a:solidFill>
                  <a:schemeClr val="bg1"/>
                </a:solidFill>
              </a:rPr>
              <a:t>A huge 77% jump </a:t>
            </a:r>
          </a:p>
        </p:txBody>
      </p:sp>
      <p:pic>
        <p:nvPicPr>
          <p:cNvPr id="6" name="Picture 5" descr="Chart, line chart&#10;&#10;Description automatically generated">
            <a:extLst>
              <a:ext uri="{FF2B5EF4-FFF2-40B4-BE49-F238E27FC236}">
                <a16:creationId xmlns:a16="http://schemas.microsoft.com/office/drawing/2014/main" id="{07864D96-2A48-CCB2-8D72-844A19814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58878"/>
            <a:ext cx="8502291" cy="7141925"/>
          </a:xfrm>
          <a:prstGeom prst="rect">
            <a:avLst/>
          </a:prstGeom>
        </p:spPr>
      </p:pic>
      <p:sp>
        <p:nvSpPr>
          <p:cNvPr id="2" name="TextBox 3">
            <a:extLst>
              <a:ext uri="{FF2B5EF4-FFF2-40B4-BE49-F238E27FC236}">
                <a16:creationId xmlns:a16="http://schemas.microsoft.com/office/drawing/2014/main" id="{DD44810F-9C28-5EDE-8A76-CF07711724EC}"/>
              </a:ext>
            </a:extLst>
          </p:cNvPr>
          <p:cNvSpPr txBox="1"/>
          <p:nvPr/>
        </p:nvSpPr>
        <p:spPr>
          <a:xfrm>
            <a:off x="612214" y="428197"/>
            <a:ext cx="7728837" cy="1064394"/>
          </a:xfrm>
          <a:prstGeom prst="rect">
            <a:avLst/>
          </a:prstGeom>
        </p:spPr>
        <p:txBody>
          <a:bodyPr wrap="square" lIns="0" tIns="0" rIns="0" bIns="0" rtlCol="0" anchor="t">
            <a:spAutoFit/>
          </a:bodyPr>
          <a:lstStyle/>
          <a:p>
            <a:pPr>
              <a:lnSpc>
                <a:spcPts val="8250"/>
              </a:lnSpc>
            </a:pPr>
            <a:r>
              <a:rPr lang="en-US" sz="7500" dirty="0">
                <a:solidFill>
                  <a:srgbClr val="000000"/>
                </a:solidFill>
                <a:latin typeface="Public Sans Bold"/>
              </a:rPr>
              <a:t>Baby Milk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69964" y="679263"/>
            <a:ext cx="10465308" cy="1892808"/>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7200" kern="1200" dirty="0">
                <a:solidFill>
                  <a:schemeClr val="bg1"/>
                </a:solidFill>
                <a:latin typeface="+mj-lt"/>
                <a:ea typeface="+mj-ea"/>
                <a:cs typeface="+mj-cs"/>
              </a:rPr>
              <a:t>Ag</a:t>
            </a:r>
          </a:p>
          <a:p>
            <a:pPr>
              <a:lnSpc>
                <a:spcPct val="90000"/>
              </a:lnSpc>
              <a:spcBef>
                <a:spcPct val="0"/>
              </a:spcBef>
              <a:spcAft>
                <a:spcPts val="600"/>
              </a:spcAft>
            </a:pPr>
            <a:r>
              <a:rPr lang="en-US" sz="7200" kern="1200" dirty="0">
                <a:solidFill>
                  <a:schemeClr val="bg1"/>
                </a:solidFill>
                <a:latin typeface="+mj-lt"/>
                <a:ea typeface="+mj-ea"/>
                <a:cs typeface="+mj-cs"/>
              </a:rPr>
              <a:t>e Group 40-49</a:t>
            </a:r>
          </a:p>
        </p:txBody>
      </p:sp>
      <p:pic>
        <p:nvPicPr>
          <p:cNvPr id="5" name="Picture 4" descr="Graphical user interface, text, application">
            <a:extLst>
              <a:ext uri="{FF2B5EF4-FFF2-40B4-BE49-F238E27FC236}">
                <a16:creationId xmlns:a16="http://schemas.microsoft.com/office/drawing/2014/main" id="{70414AF2-29A2-6457-53CB-072934C4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 y="3547871"/>
            <a:ext cx="15956280" cy="3191257"/>
          </a:xfrm>
          <a:prstGeom prst="rect">
            <a:avLst/>
          </a:prstGeom>
        </p:spPr>
      </p:pic>
      <p:sp>
        <p:nvSpPr>
          <p:cNvPr id="2" name="TextBox 3">
            <a:extLst>
              <a:ext uri="{FF2B5EF4-FFF2-40B4-BE49-F238E27FC236}">
                <a16:creationId xmlns:a16="http://schemas.microsoft.com/office/drawing/2014/main" id="{149CDA80-A486-94AF-0533-410ECE8A5961}"/>
              </a:ext>
            </a:extLst>
          </p:cNvPr>
          <p:cNvSpPr txBox="1"/>
          <p:nvPr/>
        </p:nvSpPr>
        <p:spPr>
          <a:xfrm>
            <a:off x="1872363" y="1262112"/>
            <a:ext cx="10465308" cy="1064394"/>
          </a:xfrm>
          <a:prstGeom prst="rect">
            <a:avLst/>
          </a:prstGeom>
        </p:spPr>
        <p:txBody>
          <a:bodyPr wrap="square" lIns="0" tIns="0" rIns="0" bIns="0" rtlCol="0" anchor="t">
            <a:spAutoFit/>
          </a:bodyPr>
          <a:lstStyle/>
          <a:p>
            <a:pPr>
              <a:lnSpc>
                <a:spcPts val="8250"/>
              </a:lnSpc>
            </a:pPr>
            <a:r>
              <a:rPr lang="en-US" sz="7500" dirty="0">
                <a:solidFill>
                  <a:srgbClr val="000000"/>
                </a:solidFill>
                <a:latin typeface="Public Sans Bold"/>
              </a:rPr>
              <a:t>Drink Trends – By Age</a:t>
            </a:r>
          </a:p>
        </p:txBody>
      </p:sp>
    </p:spTree>
    <p:extLst>
      <p:ext uri="{BB962C8B-B14F-4D97-AF65-F5344CB8AC3E}">
        <p14:creationId xmlns:p14="http://schemas.microsoft.com/office/powerpoint/2010/main" val="1857761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a:extLst>
              <a:ext uri="{FF2B5EF4-FFF2-40B4-BE49-F238E27FC236}">
                <a16:creationId xmlns:a16="http://schemas.microsoft.com/office/drawing/2014/main" id="{06DB506F-375C-94BE-5D1A-2C67F17C87F1}"/>
              </a:ext>
            </a:extLst>
          </p:cNvPr>
          <p:cNvPicPr>
            <a:picLocks noChangeAspect="1"/>
          </p:cNvPicPr>
          <p:nvPr/>
        </p:nvPicPr>
        <p:blipFill>
          <a:blip r:embed="rId3">
            <a:duotone>
              <a:prstClr val="black"/>
              <a:prstClr val="white"/>
            </a:duotone>
            <a:extLst>
              <a:ext uri="{28A0092B-C50C-407E-A947-70E740481C1C}">
                <a14:useLocalDpi xmlns:a14="http://schemas.microsoft.com/office/drawing/2010/main" val="0"/>
              </a:ext>
            </a:extLst>
          </a:blip>
          <a:stretch>
            <a:fillRect/>
          </a:stretch>
        </p:blipFill>
        <p:spPr>
          <a:xfrm>
            <a:off x="609600" y="5169310"/>
            <a:ext cx="10917721" cy="2156248"/>
          </a:xfrm>
          <a:prstGeom prst="rect">
            <a:avLst/>
          </a:prstGeom>
        </p:spPr>
      </p:pic>
      <p:pic>
        <p:nvPicPr>
          <p:cNvPr id="9" name="Picture 8" descr="A picture containing person, indoor">
            <a:extLst>
              <a:ext uri="{FF2B5EF4-FFF2-40B4-BE49-F238E27FC236}">
                <a16:creationId xmlns:a16="http://schemas.microsoft.com/office/drawing/2014/main" id="{87859815-C103-3201-C21C-2A9ABCF3F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2600" y="2026650"/>
            <a:ext cx="4130398" cy="6233700"/>
          </a:xfrm>
          <a:prstGeom prst="rect">
            <a:avLst/>
          </a:prstGeom>
        </p:spPr>
      </p:pic>
      <p:sp>
        <p:nvSpPr>
          <p:cNvPr id="10" name="TextBox 3">
            <a:extLst>
              <a:ext uri="{FF2B5EF4-FFF2-40B4-BE49-F238E27FC236}">
                <a16:creationId xmlns:a16="http://schemas.microsoft.com/office/drawing/2014/main" id="{D933EE6F-DFE2-3D64-321E-0C61811ED5E7}"/>
              </a:ext>
            </a:extLst>
          </p:cNvPr>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50-64</a:t>
            </a:r>
          </a:p>
        </p:txBody>
      </p:sp>
    </p:spTree>
    <p:extLst>
      <p:ext uri="{BB962C8B-B14F-4D97-AF65-F5344CB8AC3E}">
        <p14:creationId xmlns:p14="http://schemas.microsoft.com/office/powerpoint/2010/main" val="209574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5507" y="949322"/>
            <a:ext cx="5601021" cy="2357628"/>
          </a:xfrm>
          <a:prstGeom prst="rect">
            <a:avLst/>
          </a:prstGeom>
        </p:spPr>
        <p:txBody>
          <a:bodyPr vert="horz" lIns="91440" tIns="45720" rIns="91440" bIns="45720" rtlCol="0" anchor="b">
            <a:normAutofit fontScale="92500"/>
          </a:bodyPr>
          <a:lstStyle/>
          <a:p>
            <a:pPr>
              <a:lnSpc>
                <a:spcPts val="8250"/>
              </a:lnSpc>
            </a:pPr>
            <a:r>
              <a:rPr lang="en-US" sz="8800" dirty="0">
                <a:solidFill>
                  <a:srgbClr val="000000"/>
                </a:solidFill>
                <a:latin typeface="Public Sans Bold"/>
              </a:rPr>
              <a:t>Age Group 65-74</a:t>
            </a:r>
          </a:p>
        </p:txBody>
      </p:sp>
      <p:pic>
        <p:nvPicPr>
          <p:cNvPr id="6" name="Picture 5" descr="A picture containing person, food, indoor, window&#10;&#10;Description automatically generated">
            <a:extLst>
              <a:ext uri="{FF2B5EF4-FFF2-40B4-BE49-F238E27FC236}">
                <a16:creationId xmlns:a16="http://schemas.microsoft.com/office/drawing/2014/main" id="{E55FCDA7-8EAF-B55E-0479-1278845DF954}"/>
              </a:ext>
            </a:extLst>
          </p:cNvPr>
          <p:cNvPicPr>
            <a:picLocks noChangeAspect="1"/>
          </p:cNvPicPr>
          <p:nvPr/>
        </p:nvPicPr>
        <p:blipFill rotWithShape="1">
          <a:blip r:embed="rId2">
            <a:extLst>
              <a:ext uri="{28A0092B-C50C-407E-A947-70E740481C1C}">
                <a14:useLocalDpi xmlns:a14="http://schemas.microsoft.com/office/drawing/2010/main" val="0"/>
              </a:ext>
            </a:extLst>
          </a:blip>
          <a:srcRect l="9735" r="15038"/>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Graphical user interface, text, application">
            <a:extLst>
              <a:ext uri="{FF2B5EF4-FFF2-40B4-BE49-F238E27FC236}">
                <a16:creationId xmlns:a16="http://schemas.microsoft.com/office/drawing/2014/main" id="{F1CB17C3-FE91-0C18-58FC-072E79D8A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838700"/>
            <a:ext cx="14340300" cy="2819400"/>
          </a:xfrm>
          <a:prstGeom prst="rect">
            <a:avLst/>
          </a:prstGeom>
        </p:spPr>
      </p:pic>
    </p:spTree>
    <p:extLst>
      <p:ext uri="{BB962C8B-B14F-4D97-AF65-F5344CB8AC3E}">
        <p14:creationId xmlns:p14="http://schemas.microsoft.com/office/powerpoint/2010/main" val="368778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52600" y="952500"/>
            <a:ext cx="8049062" cy="236220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000" dirty="0"/>
              <a:t>65-74: +119%</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r>
              <a:rPr lang="en-US" sz="3000" dirty="0"/>
              <a:t>75 and over: +112%</a:t>
            </a:r>
          </a:p>
        </p:txBody>
      </p:sp>
      <p:pic>
        <p:nvPicPr>
          <p:cNvPr id="7" name="Picture 6" descr="A person holding a glass of wine&#10;&#10;Description automatically generated with medium confidence">
            <a:extLst>
              <a:ext uri="{FF2B5EF4-FFF2-40B4-BE49-F238E27FC236}">
                <a16:creationId xmlns:a16="http://schemas.microsoft.com/office/drawing/2014/main" id="{44D876B1-C017-A43B-6F16-EA6CCCB80F8D}"/>
              </a:ext>
            </a:extLst>
          </p:cNvPr>
          <p:cNvPicPr>
            <a:picLocks noChangeAspect="1"/>
          </p:cNvPicPr>
          <p:nvPr/>
        </p:nvPicPr>
        <p:blipFill rotWithShape="1">
          <a:blip r:embed="rId3">
            <a:extLst>
              <a:ext uri="{28A0092B-C50C-407E-A947-70E740481C1C}">
                <a14:useLocalDpi xmlns:a14="http://schemas.microsoft.com/office/drawing/2010/main" val="0"/>
              </a:ext>
            </a:extLst>
          </a:blip>
          <a:srcRect r="-2" b="9238"/>
          <a:stretch/>
        </p:blipFill>
        <p:spPr>
          <a:xfrm>
            <a:off x="12915892" y="276247"/>
            <a:ext cx="5372100" cy="6250977"/>
          </a:xfrm>
          <a:custGeom>
            <a:avLst/>
            <a:gdLst/>
            <a:ahLst/>
            <a:cxnLst/>
            <a:rect l="l" t="t" r="r" b="b"/>
            <a:pathLst>
              <a:path w="3581400" h="4167318">
                <a:moveTo>
                  <a:pt x="2083659" y="0"/>
                </a:moveTo>
                <a:cubicBezTo>
                  <a:pt x="2659046" y="0"/>
                  <a:pt x="3179961" y="233221"/>
                  <a:pt x="3557029" y="610290"/>
                </a:cubicBezTo>
                <a:lnTo>
                  <a:pt x="3581400" y="637105"/>
                </a:lnTo>
                <a:lnTo>
                  <a:pt x="3581400" y="3530214"/>
                </a:lnTo>
                <a:lnTo>
                  <a:pt x="3557029" y="3557029"/>
                </a:lnTo>
                <a:cubicBezTo>
                  <a:pt x="3179961" y="3934097"/>
                  <a:pt x="2659046" y="4167318"/>
                  <a:pt x="2083659" y="4167318"/>
                </a:cubicBezTo>
                <a:cubicBezTo>
                  <a:pt x="932885" y="4167318"/>
                  <a:pt x="0" y="3234433"/>
                  <a:pt x="0" y="2083659"/>
                </a:cubicBezTo>
                <a:cubicBezTo>
                  <a:pt x="0" y="932885"/>
                  <a:pt x="932885" y="0"/>
                  <a:pt x="2083659" y="0"/>
                </a:cubicBezTo>
                <a:close/>
              </a:path>
            </a:pathLst>
          </a:custGeom>
        </p:spPr>
      </p:pic>
      <p:pic>
        <p:nvPicPr>
          <p:cNvPr id="19" name="Picture 18" descr="Chart, line chart">
            <a:extLst>
              <a:ext uri="{FF2B5EF4-FFF2-40B4-BE49-F238E27FC236}">
                <a16:creationId xmlns:a16="http://schemas.microsoft.com/office/drawing/2014/main" id="{B07B7DF5-0896-FA53-AF4F-6D79686FA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159" y="2683538"/>
            <a:ext cx="8647832" cy="7311449"/>
          </a:xfrm>
          <a:prstGeom prst="rect">
            <a:avLst/>
          </a:prstGeom>
        </p:spPr>
      </p:pic>
    </p:spTree>
    <p:extLst>
      <p:ext uri="{BB962C8B-B14F-4D97-AF65-F5344CB8AC3E}">
        <p14:creationId xmlns:p14="http://schemas.microsoft.com/office/powerpoint/2010/main" val="410074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5688" y="1762170"/>
            <a:ext cx="4688341" cy="3193182"/>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Age group 75 and over</a:t>
            </a:r>
          </a:p>
        </p:txBody>
      </p:sp>
      <p:pic>
        <p:nvPicPr>
          <p:cNvPr id="6" name="Picture 5" descr="A group of people smiling">
            <a:extLst>
              <a:ext uri="{FF2B5EF4-FFF2-40B4-BE49-F238E27FC236}">
                <a16:creationId xmlns:a16="http://schemas.microsoft.com/office/drawing/2014/main" id="{6C969273-CAD8-F85A-724A-20E3C329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085850"/>
            <a:ext cx="9669634" cy="8115300"/>
          </a:xfrm>
          <a:prstGeom prst="rect">
            <a:avLst/>
          </a:prstGeom>
        </p:spPr>
      </p:pic>
      <p:pic>
        <p:nvPicPr>
          <p:cNvPr id="8" name="Picture 7" descr="Graphical user interface, text, application">
            <a:extLst>
              <a:ext uri="{FF2B5EF4-FFF2-40B4-BE49-F238E27FC236}">
                <a16:creationId xmlns:a16="http://schemas.microsoft.com/office/drawing/2014/main" id="{30808B6E-4570-F9BF-696C-0EFB86738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04" y="5829300"/>
            <a:ext cx="12285396" cy="23679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E3DB741-9212-D43D-66E2-A5380C857D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72085" y="965202"/>
            <a:ext cx="7646288" cy="8356599"/>
          </a:xfrm>
          <a:prstGeom prst="rect">
            <a:avLst/>
          </a:prstGeom>
          <a:noFill/>
          <a:extLst>
            <a:ext uri="{909E8E84-426E-40DD-AFC4-6F175D3DCCD1}">
              <a14:hiddenFill xmlns:a14="http://schemas.microsoft.com/office/drawing/2010/main">
                <a:solidFill>
                  <a:srgbClr val="FFFFFF"/>
                </a:solidFill>
              </a14:hiddenFill>
            </a:ext>
          </a:extLst>
        </p:spPr>
      </p:pic>
      <p:sp>
        <p:nvSpPr>
          <p:cNvPr id="1040" name="Freeform: Shape 103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312744" y="0"/>
            <a:ext cx="2975256" cy="10287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652611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120548" y="7581900"/>
            <a:ext cx="8480652" cy="445058"/>
          </a:xfrm>
          <a:prstGeom prst="rect">
            <a:avLst/>
          </a:prstGeom>
        </p:spPr>
        <p:txBody>
          <a:bodyPr wrap="square" lIns="0" tIns="0" rIns="0" bIns="0" rtlCol="0" anchor="t">
            <a:spAutoFit/>
          </a:bodyPr>
          <a:lstStyle/>
          <a:p>
            <a:pPr marL="0" lvl="0" indent="0" algn="l">
              <a:lnSpc>
                <a:spcPts val="3779"/>
              </a:lnSpc>
              <a:spcBef>
                <a:spcPct val="0"/>
              </a:spcBef>
            </a:pPr>
            <a:r>
              <a:rPr lang="en-US" sz="2700" dirty="0">
                <a:solidFill>
                  <a:srgbClr val="9B9B9B"/>
                </a:solidFill>
                <a:latin typeface="Public Sans"/>
              </a:rPr>
              <a:t>Looking into Individual Food Trends by Type and Age</a:t>
            </a:r>
          </a:p>
        </p:txBody>
      </p:sp>
      <p:pic>
        <p:nvPicPr>
          <p:cNvPr id="6" name="Picture 3">
            <a:extLst>
              <a:ext uri="{FF2B5EF4-FFF2-40B4-BE49-F238E27FC236}">
                <a16:creationId xmlns:a16="http://schemas.microsoft.com/office/drawing/2014/main" id="{7CA4A687-636D-6D0D-524B-1FF5A28BB0A5}"/>
              </a:ext>
            </a:extLst>
          </p:cNvPr>
          <p:cNvPicPr>
            <a:picLocks noChangeAspect="1"/>
          </p:cNvPicPr>
          <p:nvPr/>
        </p:nvPicPr>
        <p:blipFill>
          <a:blip r:embed="rId3"/>
          <a:srcRect t="14632" b="31179"/>
          <a:stretch>
            <a:fillRect/>
          </a:stretch>
        </p:blipFill>
        <p:spPr>
          <a:xfrm>
            <a:off x="1295400" y="3009900"/>
            <a:ext cx="7154233" cy="38766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5"/>
          <p:cNvSpPr txBox="1"/>
          <p:nvPr/>
        </p:nvSpPr>
        <p:spPr>
          <a:xfrm>
            <a:off x="152400" y="289033"/>
            <a:ext cx="687909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Let’s Talk Tomatoes</a:t>
            </a:r>
          </a:p>
        </p:txBody>
      </p:sp>
      <p:sp>
        <p:nvSpPr>
          <p:cNvPr id="26" name="TextBox 26"/>
          <p:cNvSpPr txBox="1"/>
          <p:nvPr/>
        </p:nvSpPr>
        <p:spPr>
          <a:xfrm>
            <a:off x="10287000" y="495300"/>
            <a:ext cx="7585107" cy="1419684"/>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Here we are looking at a popular UK ‘vegetable’, we can see the trends appearing between age groups from 2001 and 2019</a:t>
            </a:r>
          </a:p>
        </p:txBody>
      </p:sp>
      <p:pic>
        <p:nvPicPr>
          <p:cNvPr id="28" name="Picture 27" descr="Chart, line chart&#10;&#10;Description automatically generated">
            <a:extLst>
              <a:ext uri="{FF2B5EF4-FFF2-40B4-BE49-F238E27FC236}">
                <a16:creationId xmlns:a16="http://schemas.microsoft.com/office/drawing/2014/main" id="{FDA69E71-5A55-FF13-F11F-0896535F1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2532807"/>
            <a:ext cx="9209783" cy="7508433"/>
          </a:xfrm>
          <a:prstGeom prst="rect">
            <a:avLst/>
          </a:prstGeom>
        </p:spPr>
      </p:pic>
      <p:pic>
        <p:nvPicPr>
          <p:cNvPr id="30" name="Picture 29" descr="Chart, line chart">
            <a:extLst>
              <a:ext uri="{FF2B5EF4-FFF2-40B4-BE49-F238E27FC236}">
                <a16:creationId xmlns:a16="http://schemas.microsoft.com/office/drawing/2014/main" id="{4063A8E2-5898-89F7-D566-D3C976DFB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17" y="2560983"/>
            <a:ext cx="8600184" cy="7343539"/>
          </a:xfrm>
          <a:prstGeom prst="rect">
            <a:avLst/>
          </a:prstGeom>
        </p:spPr>
      </p:pic>
      <p:pic>
        <p:nvPicPr>
          <p:cNvPr id="32" name="Picture 31" descr="Ripe tomatoes on vines">
            <a:extLst>
              <a:ext uri="{FF2B5EF4-FFF2-40B4-BE49-F238E27FC236}">
                <a16:creationId xmlns:a16="http://schemas.microsoft.com/office/drawing/2014/main" id="{0933EA20-D218-8094-8F3C-90943A4BB6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0292" y="114986"/>
            <a:ext cx="3813708" cy="2393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550E3BDE-61E7-9625-709D-589BB6D9E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2456396"/>
            <a:ext cx="9272837" cy="7863017"/>
          </a:xfrm>
          <a:prstGeom prst="rect">
            <a:avLst/>
          </a:prstGeom>
        </p:spPr>
      </p:pic>
      <p:pic>
        <p:nvPicPr>
          <p:cNvPr id="5" name="Picture 4" descr="Chart, line chart">
            <a:extLst>
              <a:ext uri="{FF2B5EF4-FFF2-40B4-BE49-F238E27FC236}">
                <a16:creationId xmlns:a16="http://schemas.microsoft.com/office/drawing/2014/main" id="{A11498B9-B13F-5508-D673-942DD3C6E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6396"/>
            <a:ext cx="9193710" cy="7830604"/>
          </a:xfrm>
          <a:prstGeom prst="rect">
            <a:avLst/>
          </a:prstGeom>
        </p:spPr>
      </p:pic>
      <p:sp>
        <p:nvSpPr>
          <p:cNvPr id="7" name="TextBox 6">
            <a:extLst>
              <a:ext uri="{FF2B5EF4-FFF2-40B4-BE49-F238E27FC236}">
                <a16:creationId xmlns:a16="http://schemas.microsoft.com/office/drawing/2014/main" id="{9A26C564-8679-32E2-E5FC-53572CA999DD}"/>
              </a:ext>
            </a:extLst>
          </p:cNvPr>
          <p:cNvSpPr txBox="1"/>
          <p:nvPr/>
        </p:nvSpPr>
        <p:spPr>
          <a:xfrm>
            <a:off x="304800" y="276443"/>
            <a:ext cx="9144000" cy="1085105"/>
          </a:xfrm>
          <a:prstGeom prst="rect">
            <a:avLst/>
          </a:prstGeom>
          <a:noFill/>
        </p:spPr>
        <p:txBody>
          <a:bodyPr wrap="square">
            <a:spAutoFit/>
          </a:bodyPr>
          <a:lstStyle/>
          <a:p>
            <a:pPr marL="0" lvl="0" indent="0">
              <a:lnSpc>
                <a:spcPts val="8250"/>
              </a:lnSpc>
            </a:pPr>
            <a:r>
              <a:rPr lang="en-US" sz="6600" dirty="0">
                <a:solidFill>
                  <a:srgbClr val="000000"/>
                </a:solidFill>
                <a:latin typeface="Public Sans Bold"/>
              </a:rPr>
              <a:t>Let’s Talk about Bread</a:t>
            </a:r>
          </a:p>
        </p:txBody>
      </p:sp>
      <p:pic>
        <p:nvPicPr>
          <p:cNvPr id="9" name="Picture 8" descr="Loaf of bread on a cutting board">
            <a:extLst>
              <a:ext uri="{FF2B5EF4-FFF2-40B4-BE49-F238E27FC236}">
                <a16:creationId xmlns:a16="http://schemas.microsoft.com/office/drawing/2014/main" id="{71F59F72-0F9A-98B4-C9A7-9EEDA3762A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2200" y="163469"/>
            <a:ext cx="3886200" cy="2292927"/>
          </a:xfrm>
          <a:prstGeom prst="rect">
            <a:avLst/>
          </a:prstGeom>
        </p:spPr>
      </p:pic>
      <p:sp>
        <p:nvSpPr>
          <p:cNvPr id="10" name="TextBox 9">
            <a:extLst>
              <a:ext uri="{FF2B5EF4-FFF2-40B4-BE49-F238E27FC236}">
                <a16:creationId xmlns:a16="http://schemas.microsoft.com/office/drawing/2014/main" id="{3124E8A4-93DE-9A62-42DA-F0D47CAFDA84}"/>
              </a:ext>
            </a:extLst>
          </p:cNvPr>
          <p:cNvSpPr txBox="1"/>
          <p:nvPr/>
        </p:nvSpPr>
        <p:spPr>
          <a:xfrm>
            <a:off x="914400" y="1262641"/>
            <a:ext cx="7467600" cy="646331"/>
          </a:xfrm>
          <a:prstGeom prst="rect">
            <a:avLst/>
          </a:prstGeom>
          <a:noFill/>
        </p:spPr>
        <p:txBody>
          <a:bodyPr wrap="square" rtlCol="0">
            <a:spAutoFit/>
          </a:bodyPr>
          <a:lstStyle/>
          <a:p>
            <a:r>
              <a:rPr lang="en-GB" dirty="0"/>
              <a:t>Notice the downward trend for the consumption of White bread from 2001 until 2019 for all age groups.</a:t>
            </a:r>
          </a:p>
        </p:txBody>
      </p:sp>
      <p:sp>
        <p:nvSpPr>
          <p:cNvPr id="11" name="TextBox 10">
            <a:extLst>
              <a:ext uri="{FF2B5EF4-FFF2-40B4-BE49-F238E27FC236}">
                <a16:creationId xmlns:a16="http://schemas.microsoft.com/office/drawing/2014/main" id="{CBCA9D7C-9B0C-B2E7-129A-7D3E6B193E64}"/>
              </a:ext>
            </a:extLst>
          </p:cNvPr>
          <p:cNvSpPr txBox="1"/>
          <p:nvPr/>
        </p:nvSpPr>
        <p:spPr>
          <a:xfrm>
            <a:off x="914400" y="1908972"/>
            <a:ext cx="7543800" cy="646331"/>
          </a:xfrm>
          <a:prstGeom prst="rect">
            <a:avLst/>
          </a:prstGeom>
          <a:noFill/>
        </p:spPr>
        <p:txBody>
          <a:bodyPr wrap="square" rtlCol="0">
            <a:spAutoFit/>
          </a:bodyPr>
          <a:lstStyle/>
          <a:p>
            <a:r>
              <a:rPr lang="en-GB" dirty="0"/>
              <a:t>Brown Bread has a less dramatic increase, but </a:t>
            </a:r>
            <a:r>
              <a:rPr lang="en-GB"/>
              <a:t>is nonetheless </a:t>
            </a:r>
            <a:r>
              <a:rPr lang="en-GB" dirty="0"/>
              <a:t>decreasing, indicating an overall bread consumption decrease. </a:t>
            </a:r>
          </a:p>
        </p:txBody>
      </p:sp>
    </p:spTree>
    <p:extLst>
      <p:ext uri="{BB962C8B-B14F-4D97-AF65-F5344CB8AC3E}">
        <p14:creationId xmlns:p14="http://schemas.microsoft.com/office/powerpoint/2010/main" val="785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
            <a:extLst>
              <a:ext uri="{FF2B5EF4-FFF2-40B4-BE49-F238E27FC236}">
                <a16:creationId xmlns:a16="http://schemas.microsoft.com/office/drawing/2014/main" id="{AAD5A9D8-C7E9-38DC-64EB-49C9D8178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659409"/>
            <a:ext cx="11563019" cy="8386872"/>
          </a:xfrm>
          <a:prstGeom prst="rect">
            <a:avLst/>
          </a:prstGeom>
        </p:spPr>
      </p:pic>
      <p:sp>
        <p:nvSpPr>
          <p:cNvPr id="6" name="TextBox 5">
            <a:extLst>
              <a:ext uri="{FF2B5EF4-FFF2-40B4-BE49-F238E27FC236}">
                <a16:creationId xmlns:a16="http://schemas.microsoft.com/office/drawing/2014/main" id="{286F747D-C2D2-50E6-278B-39CB2A6961B8}"/>
              </a:ext>
            </a:extLst>
          </p:cNvPr>
          <p:cNvSpPr txBox="1"/>
          <p:nvPr/>
        </p:nvSpPr>
        <p:spPr>
          <a:xfrm>
            <a:off x="2286000" y="376466"/>
            <a:ext cx="13305589" cy="1200329"/>
          </a:xfrm>
          <a:prstGeom prst="rect">
            <a:avLst/>
          </a:prstGeom>
          <a:noFill/>
        </p:spPr>
        <p:txBody>
          <a:bodyPr wrap="square" rtlCol="0">
            <a:spAutoFit/>
          </a:bodyPr>
          <a:lstStyle/>
          <a:p>
            <a:r>
              <a:rPr lang="en-GB" sz="7200" b="1" dirty="0">
                <a:latin typeface="Public Sans" panose="020B0604020202020204" charset="0"/>
              </a:rPr>
              <a:t>Where’s all the Bread going?</a:t>
            </a:r>
          </a:p>
        </p:txBody>
      </p:sp>
      <p:sp>
        <p:nvSpPr>
          <p:cNvPr id="7" name="TextBox 6">
            <a:extLst>
              <a:ext uri="{FF2B5EF4-FFF2-40B4-BE49-F238E27FC236}">
                <a16:creationId xmlns:a16="http://schemas.microsoft.com/office/drawing/2014/main" id="{AA415783-2F41-C03C-5060-64A85BF2BED9}"/>
              </a:ext>
            </a:extLst>
          </p:cNvPr>
          <p:cNvSpPr txBox="1"/>
          <p:nvPr/>
        </p:nvSpPr>
        <p:spPr>
          <a:xfrm>
            <a:off x="12039600" y="2623184"/>
            <a:ext cx="4800600" cy="646331"/>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It would appear that as you age, you eat more bread! </a:t>
            </a:r>
          </a:p>
        </p:txBody>
      </p:sp>
      <p:sp>
        <p:nvSpPr>
          <p:cNvPr id="9" name="TextBox 8">
            <a:extLst>
              <a:ext uri="{FF2B5EF4-FFF2-40B4-BE49-F238E27FC236}">
                <a16:creationId xmlns:a16="http://schemas.microsoft.com/office/drawing/2014/main" id="{7595449F-B84F-BBD2-AAFB-49AB3F77ACE0}"/>
              </a:ext>
            </a:extLst>
          </p:cNvPr>
          <p:cNvSpPr txBox="1"/>
          <p:nvPr/>
        </p:nvSpPr>
        <p:spPr>
          <a:xfrm>
            <a:off x="13352994" y="4190259"/>
            <a:ext cx="3276600" cy="1754326"/>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Age Groups 65-74 and 75 and Over have eaten nearly 47% of all the bread consumed within the UK from 2001 and 2019. </a:t>
            </a:r>
          </a:p>
          <a:p>
            <a:r>
              <a:rPr lang="en-GB" dirty="0">
                <a:solidFill>
                  <a:schemeClr val="tx1">
                    <a:lumMod val="75000"/>
                    <a:lumOff val="25000"/>
                  </a:schemeClr>
                </a:solidFill>
                <a:latin typeface="Public Sans" panose="020B0604020202020204" charset="0"/>
              </a:rPr>
              <a:t>That’s a lot of bread!</a:t>
            </a:r>
          </a:p>
        </p:txBody>
      </p:sp>
      <p:pic>
        <p:nvPicPr>
          <p:cNvPr id="11" name="Picture 10" descr="Happy elderly couple in green field">
            <a:extLst>
              <a:ext uri="{FF2B5EF4-FFF2-40B4-BE49-F238E27FC236}">
                <a16:creationId xmlns:a16="http://schemas.microsoft.com/office/drawing/2014/main" id="{D7A5D2E3-D2FB-806D-121B-E09BEED61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6320" y="6625571"/>
            <a:ext cx="4400550" cy="2933700"/>
          </a:xfrm>
          <a:prstGeom prst="rect">
            <a:avLst/>
          </a:prstGeom>
        </p:spPr>
      </p:pic>
      <p:sp>
        <p:nvSpPr>
          <p:cNvPr id="12" name="TextBox 11">
            <a:extLst>
              <a:ext uri="{FF2B5EF4-FFF2-40B4-BE49-F238E27FC236}">
                <a16:creationId xmlns:a16="http://schemas.microsoft.com/office/drawing/2014/main" id="{77033362-08CB-53AD-54D7-B969FFA74422}"/>
              </a:ext>
            </a:extLst>
          </p:cNvPr>
          <p:cNvSpPr txBox="1"/>
          <p:nvPr/>
        </p:nvSpPr>
        <p:spPr>
          <a:xfrm>
            <a:off x="319851" y="2875627"/>
            <a:ext cx="3055676" cy="4524315"/>
          </a:xfrm>
          <a:prstGeom prst="rect">
            <a:avLst/>
          </a:prstGeom>
          <a:noFill/>
        </p:spPr>
        <p:txBody>
          <a:bodyPr wrap="square" rtlCol="0">
            <a:spAutoFit/>
          </a:bodyPr>
          <a:lstStyle/>
          <a:p>
            <a:r>
              <a:rPr lang="en-GB" sz="2400" dirty="0">
                <a:solidFill>
                  <a:schemeClr val="tx1">
                    <a:lumMod val="75000"/>
                    <a:lumOff val="25000"/>
                  </a:schemeClr>
                </a:solidFill>
                <a:latin typeface="Public Sans" panose="020B0604020202020204" charset="0"/>
              </a:rPr>
              <a:t>This represents all bread products consumed within the UK, under the two categories White Bread and Brown Bread, according to DEFRA, all bread types can be sorted into these two categories. </a:t>
            </a:r>
          </a:p>
        </p:txBody>
      </p:sp>
    </p:spTree>
    <p:extLst>
      <p:ext uri="{BB962C8B-B14F-4D97-AF65-F5344CB8AC3E}">
        <p14:creationId xmlns:p14="http://schemas.microsoft.com/office/powerpoint/2010/main" val="114427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43EE4E78-DC66-2474-2E6F-E37F1B5E9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91799"/>
            <a:ext cx="12295909" cy="8980901"/>
          </a:xfrm>
          <a:prstGeom prst="rect">
            <a:avLst/>
          </a:prstGeom>
        </p:spPr>
      </p:pic>
      <p:sp>
        <p:nvSpPr>
          <p:cNvPr id="4" name="TextBox 3">
            <a:extLst>
              <a:ext uri="{FF2B5EF4-FFF2-40B4-BE49-F238E27FC236}">
                <a16:creationId xmlns:a16="http://schemas.microsoft.com/office/drawing/2014/main" id="{A6AADDE5-FCDF-5EC2-A9F7-A582C7696E71}"/>
              </a:ext>
            </a:extLst>
          </p:cNvPr>
          <p:cNvSpPr txBox="1"/>
          <p:nvPr/>
        </p:nvSpPr>
        <p:spPr>
          <a:xfrm>
            <a:off x="1295400" y="83803"/>
            <a:ext cx="8610600" cy="1107996"/>
          </a:xfrm>
          <a:prstGeom prst="rect">
            <a:avLst/>
          </a:prstGeom>
          <a:noFill/>
        </p:spPr>
        <p:txBody>
          <a:bodyPr wrap="square" rtlCol="0">
            <a:spAutoFit/>
          </a:bodyPr>
          <a:lstStyle/>
          <a:p>
            <a:r>
              <a:rPr lang="en-GB" sz="6600" dirty="0">
                <a:latin typeface="Public Sans" panose="020B0604020202020204" charset="0"/>
              </a:rPr>
              <a:t>The Coffee Problem</a:t>
            </a:r>
          </a:p>
        </p:txBody>
      </p:sp>
      <p:sp>
        <p:nvSpPr>
          <p:cNvPr id="6" name="TextBox 5">
            <a:extLst>
              <a:ext uri="{FF2B5EF4-FFF2-40B4-BE49-F238E27FC236}">
                <a16:creationId xmlns:a16="http://schemas.microsoft.com/office/drawing/2014/main" id="{B14C97FB-7D8B-CA57-979D-C0B43C0F5422}"/>
              </a:ext>
            </a:extLst>
          </p:cNvPr>
          <p:cNvSpPr txBox="1"/>
          <p:nvPr/>
        </p:nvSpPr>
        <p:spPr>
          <a:xfrm>
            <a:off x="13118161" y="3467100"/>
            <a:ext cx="4419600" cy="5632311"/>
          </a:xfrm>
          <a:prstGeom prst="rect">
            <a:avLst/>
          </a:prstGeom>
          <a:noFill/>
        </p:spPr>
        <p:txBody>
          <a:bodyPr wrap="square" rtlCol="0">
            <a:spAutoFit/>
          </a:bodyPr>
          <a:lstStyle/>
          <a:p>
            <a:r>
              <a:rPr lang="en-GB" sz="3600" dirty="0">
                <a:solidFill>
                  <a:schemeClr val="tx1">
                    <a:lumMod val="75000"/>
                    <a:lumOff val="25000"/>
                  </a:schemeClr>
                </a:solidFill>
                <a:latin typeface="Public Sans" panose="020B0604020202020204" charset="0"/>
              </a:rPr>
              <a:t>That’s a near perfect correlation!</a:t>
            </a:r>
          </a:p>
          <a:p>
            <a:r>
              <a:rPr lang="en-GB" sz="3600" dirty="0">
                <a:solidFill>
                  <a:schemeClr val="tx1">
                    <a:lumMod val="75000"/>
                    <a:lumOff val="25000"/>
                  </a:schemeClr>
                </a:solidFill>
                <a:latin typeface="Public Sans" panose="020B0604020202020204" charset="0"/>
              </a:rPr>
              <a:t>As years go on the UK coffee needs are increasing at a steady rate. </a:t>
            </a:r>
          </a:p>
          <a:p>
            <a:r>
              <a:rPr lang="en-GB" sz="3600" dirty="0">
                <a:solidFill>
                  <a:schemeClr val="tx1">
                    <a:lumMod val="75000"/>
                    <a:lumOff val="25000"/>
                  </a:schemeClr>
                </a:solidFill>
                <a:latin typeface="Public Sans" panose="020B0604020202020204" charset="0"/>
              </a:rPr>
              <a:t>Does the UK have a coffee problem?</a:t>
            </a:r>
          </a:p>
          <a:p>
            <a:endParaRPr lang="en-GB" sz="3600" dirty="0">
              <a:solidFill>
                <a:schemeClr val="tx1">
                  <a:lumMod val="75000"/>
                  <a:lumOff val="25000"/>
                </a:schemeClr>
              </a:solidFill>
              <a:latin typeface="Public Sans" panose="020B0604020202020204" charset="0"/>
            </a:endParaRPr>
          </a:p>
          <a:p>
            <a:r>
              <a:rPr lang="en-GB" sz="3600" dirty="0">
                <a:solidFill>
                  <a:schemeClr val="tx1">
                    <a:lumMod val="75000"/>
                    <a:lumOff val="25000"/>
                  </a:schemeClr>
                </a:solidFill>
                <a:latin typeface="Public Sans" panose="020B0604020202020204" charset="0"/>
              </a:rPr>
              <a:t>(The answer is yes</a:t>
            </a:r>
            <a:r>
              <a:rPr lang="en-GB" sz="3600" dirty="0">
                <a:latin typeface="Public Sans" panose="020B0604020202020204" charset="0"/>
              </a:rPr>
              <a:t>)</a:t>
            </a:r>
          </a:p>
        </p:txBody>
      </p:sp>
      <p:pic>
        <p:nvPicPr>
          <p:cNvPr id="8" name="Picture 7" descr="Espresso shot pouring into cup">
            <a:extLst>
              <a:ext uri="{FF2B5EF4-FFF2-40B4-BE49-F238E27FC236}">
                <a16:creationId xmlns:a16="http://schemas.microsoft.com/office/drawing/2014/main" id="{508256A4-790B-B9DC-94B1-899923DC2C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58800" y="495300"/>
            <a:ext cx="4138323" cy="2762250"/>
          </a:xfrm>
          <a:prstGeom prst="rect">
            <a:avLst/>
          </a:prstGeom>
        </p:spPr>
      </p:pic>
    </p:spTree>
    <p:extLst>
      <p:ext uri="{BB962C8B-B14F-4D97-AF65-F5344CB8AC3E}">
        <p14:creationId xmlns:p14="http://schemas.microsoft.com/office/powerpoint/2010/main" val="5231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
            <a:extLst>
              <a:ext uri="{FF2B5EF4-FFF2-40B4-BE49-F238E27FC236}">
                <a16:creationId xmlns:a16="http://schemas.microsoft.com/office/drawing/2014/main" id="{EA6BBBE1-721A-06B2-32A7-1B991532B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127" y="1552696"/>
            <a:ext cx="12661513" cy="8356598"/>
          </a:xfrm>
          <a:prstGeom prst="rect">
            <a:avLst/>
          </a:prstGeom>
          <a:ln>
            <a:noFill/>
          </a:ln>
        </p:spPr>
      </p:pic>
      <p:sp>
        <p:nvSpPr>
          <p:cNvPr id="6" name="TextBox 5">
            <a:extLst>
              <a:ext uri="{FF2B5EF4-FFF2-40B4-BE49-F238E27FC236}">
                <a16:creationId xmlns:a16="http://schemas.microsoft.com/office/drawing/2014/main" id="{73AB56F7-1B72-066A-4483-F8CC7DF29130}"/>
              </a:ext>
            </a:extLst>
          </p:cNvPr>
          <p:cNvSpPr txBox="1"/>
          <p:nvPr/>
        </p:nvSpPr>
        <p:spPr>
          <a:xfrm>
            <a:off x="5410200" y="159327"/>
            <a:ext cx="10515600" cy="1200329"/>
          </a:xfrm>
          <a:prstGeom prst="rect">
            <a:avLst/>
          </a:prstGeom>
          <a:noFill/>
        </p:spPr>
        <p:txBody>
          <a:bodyPr wrap="square" rtlCol="0">
            <a:spAutoFit/>
          </a:bodyPr>
          <a:lstStyle/>
          <a:p>
            <a:r>
              <a:rPr lang="en-GB" sz="7200" dirty="0">
                <a:latin typeface="Public Sans" panose="020B0604020202020204" charset="0"/>
              </a:rPr>
              <a:t>How about Meat?</a:t>
            </a:r>
          </a:p>
        </p:txBody>
      </p:sp>
      <p:pic>
        <p:nvPicPr>
          <p:cNvPr id="30" name="Picture 29" descr="Grilled meat barbeque">
            <a:extLst>
              <a:ext uri="{FF2B5EF4-FFF2-40B4-BE49-F238E27FC236}">
                <a16:creationId xmlns:a16="http://schemas.microsoft.com/office/drawing/2014/main" id="{20103990-08E8-0E11-8F44-05139A5CCC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60" y="159327"/>
            <a:ext cx="4665440" cy="3499080"/>
          </a:xfrm>
          <a:prstGeom prst="rect">
            <a:avLst/>
          </a:prstGeom>
        </p:spPr>
      </p:pic>
      <p:sp>
        <p:nvSpPr>
          <p:cNvPr id="31" name="TextBox 30">
            <a:extLst>
              <a:ext uri="{FF2B5EF4-FFF2-40B4-BE49-F238E27FC236}">
                <a16:creationId xmlns:a16="http://schemas.microsoft.com/office/drawing/2014/main" id="{3DE3E831-64AE-4BEA-687C-08BD3E8378FA}"/>
              </a:ext>
            </a:extLst>
          </p:cNvPr>
          <p:cNvSpPr txBox="1"/>
          <p:nvPr/>
        </p:nvSpPr>
        <p:spPr>
          <a:xfrm>
            <a:off x="372404" y="4152900"/>
            <a:ext cx="4267200" cy="1477328"/>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This graph represents the total amount consumed per age group, as you can see we see a slight upwards trend with age, until you reach 75 and over, in which we notice a decline. </a:t>
            </a:r>
          </a:p>
        </p:txBody>
      </p:sp>
      <p:pic>
        <p:nvPicPr>
          <p:cNvPr id="34" name="Picture 33">
            <a:extLst>
              <a:ext uri="{FF2B5EF4-FFF2-40B4-BE49-F238E27FC236}">
                <a16:creationId xmlns:a16="http://schemas.microsoft.com/office/drawing/2014/main" id="{DFF203B8-DC10-1297-B1E0-F0EC2A673FD5}"/>
              </a:ext>
            </a:extLst>
          </p:cNvPr>
          <p:cNvPicPr>
            <a:picLocks noChangeAspect="1"/>
          </p:cNvPicPr>
          <p:nvPr/>
        </p:nvPicPr>
        <p:blipFill>
          <a:blip r:embed="rId4"/>
          <a:stretch>
            <a:fillRect/>
          </a:stretch>
        </p:blipFill>
        <p:spPr>
          <a:xfrm>
            <a:off x="121778" y="6402409"/>
            <a:ext cx="5288422" cy="3385936"/>
          </a:xfrm>
          <a:prstGeom prst="rect">
            <a:avLst/>
          </a:prstGeom>
        </p:spPr>
      </p:pic>
    </p:spTree>
    <p:extLst>
      <p:ext uri="{BB962C8B-B14F-4D97-AF65-F5344CB8AC3E}">
        <p14:creationId xmlns:p14="http://schemas.microsoft.com/office/powerpoint/2010/main" val="191173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DFE7-D31B-A379-B0A4-14BED6C468C9}"/>
              </a:ext>
            </a:extLst>
          </p:cNvPr>
          <p:cNvSpPr>
            <a:spLocks noGrp="1"/>
          </p:cNvSpPr>
          <p:nvPr>
            <p:ph type="title"/>
          </p:nvPr>
        </p:nvSpPr>
        <p:spPr>
          <a:xfrm>
            <a:off x="3352800" y="294716"/>
            <a:ext cx="8229600" cy="1143000"/>
          </a:xfrm>
        </p:spPr>
        <p:txBody>
          <a:bodyPr>
            <a:normAutofit/>
          </a:bodyPr>
          <a:lstStyle/>
          <a:p>
            <a:r>
              <a:rPr lang="en-GB" sz="5400" dirty="0">
                <a:latin typeface="Public Sans" panose="020B0604020202020204" charset="0"/>
              </a:rPr>
              <a:t>Conclusion </a:t>
            </a:r>
          </a:p>
        </p:txBody>
      </p:sp>
      <p:sp>
        <p:nvSpPr>
          <p:cNvPr id="3" name="Content Placeholder 2">
            <a:extLst>
              <a:ext uri="{FF2B5EF4-FFF2-40B4-BE49-F238E27FC236}">
                <a16:creationId xmlns:a16="http://schemas.microsoft.com/office/drawing/2014/main" id="{1A79A054-F652-3C18-E18E-56179458DC28}"/>
              </a:ext>
            </a:extLst>
          </p:cNvPr>
          <p:cNvSpPr>
            <a:spLocks noGrp="1"/>
          </p:cNvSpPr>
          <p:nvPr>
            <p:ph idx="1"/>
          </p:nvPr>
        </p:nvSpPr>
        <p:spPr>
          <a:xfrm>
            <a:off x="1030357" y="1437716"/>
            <a:ext cx="8686800" cy="2590800"/>
          </a:xfrm>
        </p:spPr>
        <p:txBody>
          <a:bodyPr>
            <a:normAutofit fontScale="92500"/>
          </a:bodyPr>
          <a:lstStyle/>
          <a:p>
            <a:pPr marL="0" indent="0">
              <a:buNone/>
            </a:pPr>
            <a:r>
              <a:rPr lang="en-GB" dirty="0">
                <a:latin typeface="Public Sans" panose="020B0604020202020204" charset="0"/>
              </a:rPr>
              <a:t>We set out to identify food trends in the UK since the turn of the millennia. With the current cost of living crisis, we thought it a poignant time to look into this information to see how our nation’s eating habits have already changed. </a:t>
            </a:r>
          </a:p>
          <a:p>
            <a:pPr marL="0" indent="0">
              <a:buNone/>
            </a:pPr>
            <a:endParaRPr lang="en-GB" dirty="0"/>
          </a:p>
        </p:txBody>
      </p:sp>
      <p:sp>
        <p:nvSpPr>
          <p:cNvPr id="5" name="TextBox 4">
            <a:extLst>
              <a:ext uri="{FF2B5EF4-FFF2-40B4-BE49-F238E27FC236}">
                <a16:creationId xmlns:a16="http://schemas.microsoft.com/office/drawing/2014/main" id="{53F7A8C6-95CD-55C5-5703-CF5D72195C4D}"/>
              </a:ext>
            </a:extLst>
          </p:cNvPr>
          <p:cNvSpPr txBox="1"/>
          <p:nvPr/>
        </p:nvSpPr>
        <p:spPr>
          <a:xfrm>
            <a:off x="682487" y="7136550"/>
            <a:ext cx="3581400" cy="2031325"/>
          </a:xfrm>
          <a:prstGeom prst="rect">
            <a:avLst/>
          </a:prstGeom>
          <a:noFill/>
        </p:spPr>
        <p:txBody>
          <a:bodyPr wrap="square" rtlCol="0">
            <a:spAutoFit/>
          </a:bodyPr>
          <a:lstStyle/>
          <a:p>
            <a:r>
              <a:rPr lang="en-GB" dirty="0">
                <a:latin typeface="Public Sans" panose="020B0604020202020204" charset="0"/>
              </a:rPr>
              <a:t>2. We also found that baby milk usage is on the rise. We are not sure if this is down to environmental factors, nor are we sure if this will continue to climb given the cost of living crisis. </a:t>
            </a:r>
          </a:p>
        </p:txBody>
      </p:sp>
      <p:sp>
        <p:nvSpPr>
          <p:cNvPr id="6" name="TextBox 5">
            <a:extLst>
              <a:ext uri="{FF2B5EF4-FFF2-40B4-BE49-F238E27FC236}">
                <a16:creationId xmlns:a16="http://schemas.microsoft.com/office/drawing/2014/main" id="{4EE8586E-CC8D-3FA7-73E6-280A2E6EEFB4}"/>
              </a:ext>
            </a:extLst>
          </p:cNvPr>
          <p:cNvSpPr txBox="1"/>
          <p:nvPr/>
        </p:nvSpPr>
        <p:spPr>
          <a:xfrm>
            <a:off x="1066800" y="4404836"/>
            <a:ext cx="2438400" cy="1754326"/>
          </a:xfrm>
          <a:prstGeom prst="rect">
            <a:avLst/>
          </a:prstGeom>
          <a:noFill/>
        </p:spPr>
        <p:txBody>
          <a:bodyPr wrap="square" rtlCol="0">
            <a:spAutoFit/>
          </a:bodyPr>
          <a:lstStyle/>
          <a:p>
            <a:pPr marL="0" indent="0">
              <a:buNone/>
            </a:pPr>
            <a:r>
              <a:rPr lang="en-GB" dirty="0">
                <a:latin typeface="Public Sans" panose="020B0604020202020204" charset="0"/>
              </a:rPr>
              <a:t>1. What we have found, as a general rule of thumb, is that fresh produce consumption falls during recessions. </a:t>
            </a:r>
          </a:p>
        </p:txBody>
      </p:sp>
      <p:sp>
        <p:nvSpPr>
          <p:cNvPr id="7" name="TextBox 6">
            <a:extLst>
              <a:ext uri="{FF2B5EF4-FFF2-40B4-BE49-F238E27FC236}">
                <a16:creationId xmlns:a16="http://schemas.microsoft.com/office/drawing/2014/main" id="{32FD9AEC-19E6-DEC7-2550-083AB2CB0D60}"/>
              </a:ext>
            </a:extLst>
          </p:cNvPr>
          <p:cNvSpPr txBox="1"/>
          <p:nvPr/>
        </p:nvSpPr>
        <p:spPr>
          <a:xfrm>
            <a:off x="10575235" y="1811622"/>
            <a:ext cx="2236304" cy="1754326"/>
          </a:xfrm>
          <a:prstGeom prst="rect">
            <a:avLst/>
          </a:prstGeom>
          <a:noFill/>
        </p:spPr>
        <p:txBody>
          <a:bodyPr wrap="square" rtlCol="0">
            <a:spAutoFit/>
          </a:bodyPr>
          <a:lstStyle/>
          <a:p>
            <a:r>
              <a:rPr lang="en-GB" dirty="0">
                <a:latin typeface="Public Sans" panose="020B0604020202020204" charset="0"/>
              </a:rPr>
              <a:t>3. Bread, a staple of most people’s standard diet is  decreasing, across all ages! Is this the fall of bread?</a:t>
            </a:r>
          </a:p>
        </p:txBody>
      </p:sp>
      <p:sp>
        <p:nvSpPr>
          <p:cNvPr id="8" name="TextBox 7">
            <a:extLst>
              <a:ext uri="{FF2B5EF4-FFF2-40B4-BE49-F238E27FC236}">
                <a16:creationId xmlns:a16="http://schemas.microsoft.com/office/drawing/2014/main" id="{E2EDCF82-9759-B41B-ECED-C1FFBE6412DB}"/>
              </a:ext>
            </a:extLst>
          </p:cNvPr>
          <p:cNvSpPr txBox="1"/>
          <p:nvPr/>
        </p:nvSpPr>
        <p:spPr>
          <a:xfrm>
            <a:off x="8804097" y="4869818"/>
            <a:ext cx="2819400" cy="923330"/>
          </a:xfrm>
          <a:prstGeom prst="rect">
            <a:avLst/>
          </a:prstGeom>
          <a:noFill/>
        </p:spPr>
        <p:txBody>
          <a:bodyPr wrap="square" rtlCol="0">
            <a:spAutoFit/>
          </a:bodyPr>
          <a:lstStyle/>
          <a:p>
            <a:r>
              <a:rPr lang="en-GB" dirty="0">
                <a:latin typeface="Public Sans" panose="020B0604020202020204" charset="0"/>
              </a:rPr>
              <a:t>4. The UK has a coffee addiction and it seems to be getting worse</a:t>
            </a:r>
            <a:r>
              <a:rPr lang="en-GB" dirty="0"/>
              <a:t>. </a:t>
            </a:r>
          </a:p>
        </p:txBody>
      </p:sp>
      <p:sp>
        <p:nvSpPr>
          <p:cNvPr id="10" name="TextBox 9">
            <a:extLst>
              <a:ext uri="{FF2B5EF4-FFF2-40B4-BE49-F238E27FC236}">
                <a16:creationId xmlns:a16="http://schemas.microsoft.com/office/drawing/2014/main" id="{AF04CF9D-D728-D675-15BC-E6164935BADF}"/>
              </a:ext>
            </a:extLst>
          </p:cNvPr>
          <p:cNvSpPr txBox="1"/>
          <p:nvPr/>
        </p:nvSpPr>
        <p:spPr>
          <a:xfrm>
            <a:off x="9372600" y="7452001"/>
            <a:ext cx="2667000" cy="2031325"/>
          </a:xfrm>
          <a:prstGeom prst="rect">
            <a:avLst/>
          </a:prstGeom>
          <a:noFill/>
        </p:spPr>
        <p:txBody>
          <a:bodyPr wrap="square" rtlCol="0">
            <a:spAutoFit/>
          </a:bodyPr>
          <a:lstStyle/>
          <a:p>
            <a:r>
              <a:rPr lang="en-GB" dirty="0">
                <a:latin typeface="Public Sans" panose="020B0604020202020204" charset="0"/>
              </a:rPr>
              <a:t>5. Age Group 65-74 drink the most wine and eat the most meat. This really surprised us, it seems this takes a steep downturn at 75 and over. </a:t>
            </a:r>
          </a:p>
        </p:txBody>
      </p:sp>
      <p:pic>
        <p:nvPicPr>
          <p:cNvPr id="12" name="Picture 11" descr="Close-up of red-green apples in a wooden bowl">
            <a:extLst>
              <a:ext uri="{FF2B5EF4-FFF2-40B4-BE49-F238E27FC236}">
                <a16:creationId xmlns:a16="http://schemas.microsoft.com/office/drawing/2014/main" id="{849B9C8B-525F-57B3-A7A2-E187A16C05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4115563"/>
            <a:ext cx="2789064" cy="1851976"/>
          </a:xfrm>
          <a:prstGeom prst="rect">
            <a:avLst/>
          </a:prstGeom>
        </p:spPr>
      </p:pic>
      <p:pic>
        <p:nvPicPr>
          <p:cNvPr id="14" name="Picture 13" descr="Mother feeding baby">
            <a:extLst>
              <a:ext uri="{FF2B5EF4-FFF2-40B4-BE49-F238E27FC236}">
                <a16:creationId xmlns:a16="http://schemas.microsoft.com/office/drawing/2014/main" id="{5523FEAE-7B8A-68D6-B0E4-FAB90ACDD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6892526"/>
            <a:ext cx="3738567" cy="2590800"/>
          </a:xfrm>
          <a:prstGeom prst="rect">
            <a:avLst/>
          </a:prstGeom>
        </p:spPr>
      </p:pic>
      <p:pic>
        <p:nvPicPr>
          <p:cNvPr id="16" name="Picture 15" descr="Bread for day of the dead">
            <a:extLst>
              <a:ext uri="{FF2B5EF4-FFF2-40B4-BE49-F238E27FC236}">
                <a16:creationId xmlns:a16="http://schemas.microsoft.com/office/drawing/2014/main" id="{8BB57FE5-48F3-1E3E-2BBE-265D50F7B1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070" y="1254886"/>
            <a:ext cx="3886200" cy="2590800"/>
          </a:xfrm>
          <a:prstGeom prst="rect">
            <a:avLst/>
          </a:prstGeom>
        </p:spPr>
      </p:pic>
      <p:pic>
        <p:nvPicPr>
          <p:cNvPr id="18" name="Picture 17" descr="Person drinking coffee">
            <a:extLst>
              <a:ext uri="{FF2B5EF4-FFF2-40B4-BE49-F238E27FC236}">
                <a16:creationId xmlns:a16="http://schemas.microsoft.com/office/drawing/2014/main" id="{D675817F-9032-2AA1-9BC1-56F7CA9BA1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53850" y="4358853"/>
            <a:ext cx="3543300" cy="2362200"/>
          </a:xfrm>
          <a:prstGeom prst="rect">
            <a:avLst/>
          </a:prstGeom>
        </p:spPr>
      </p:pic>
      <p:pic>
        <p:nvPicPr>
          <p:cNvPr id="20" name="Picture 19" descr="Red wine glasses and bottle">
            <a:extLst>
              <a:ext uri="{FF2B5EF4-FFF2-40B4-BE49-F238E27FC236}">
                <a16:creationId xmlns:a16="http://schemas.microsoft.com/office/drawing/2014/main" id="{53498CF3-71ED-6299-BDE3-98D1A9DB54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89954" y="7401340"/>
            <a:ext cx="3124200" cy="2081986"/>
          </a:xfrm>
          <a:prstGeom prst="rect">
            <a:avLst/>
          </a:prstGeom>
        </p:spPr>
      </p:pic>
    </p:spTree>
    <p:extLst>
      <p:ext uri="{BB962C8B-B14F-4D97-AF65-F5344CB8AC3E}">
        <p14:creationId xmlns:p14="http://schemas.microsoft.com/office/powerpoint/2010/main" val="3369320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2136547"/>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Helen, Kassem &amp; Rahmi</a:t>
            </a:r>
          </a:p>
        </p:txBody>
      </p:sp>
    </p:spTree>
    <p:extLst>
      <p:ext uri="{BB962C8B-B14F-4D97-AF65-F5344CB8AC3E}">
        <p14:creationId xmlns:p14="http://schemas.microsoft.com/office/powerpoint/2010/main" val="3809438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extLst>
      <p:ext uri="{BB962C8B-B14F-4D97-AF65-F5344CB8AC3E}">
        <p14:creationId xmlns:p14="http://schemas.microsoft.com/office/powerpoint/2010/main" val="2712478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5962851"/>
          </a:xfrm>
          <a:prstGeom prst="rect">
            <a:avLst/>
          </a:prstGeom>
        </p:spPr>
        <p:txBody>
          <a:bodyPr lIns="0" tIns="0" rIns="0" bIns="0" rtlCol="0" anchor="t">
            <a:spAutoFit/>
          </a:bodyPr>
          <a:lstStyle/>
          <a:p>
            <a:pPr algn="ctr">
              <a:lnSpc>
                <a:spcPts val="3639"/>
              </a:lnSpc>
              <a:spcBef>
                <a:spcPct val="0"/>
              </a:spcBef>
            </a:pPr>
            <a:r>
              <a:rPr lang="en-US" sz="2599" b="1" dirty="0">
                <a:solidFill>
                  <a:srgbClr val="000000"/>
                </a:solidFill>
                <a:latin typeface="Public Sans"/>
              </a:rPr>
              <a:t>Deciding the Data</a:t>
            </a:r>
            <a:r>
              <a:rPr lang="en-US" sz="2599" dirty="0">
                <a:solidFill>
                  <a:srgbClr val="000000"/>
                </a:solidFill>
                <a:latin typeface="Public Sans"/>
              </a:rPr>
              <a:t>: We found data from UK Gov websites for Farming and food containing various information related to our area. we narrowed down to look at food trends since the turn of the millennium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b="1" dirty="0">
                <a:solidFill>
                  <a:srgbClr val="000000"/>
                </a:solidFill>
                <a:latin typeface="Public Sans"/>
              </a:rPr>
              <a:t>Data Exploration &amp; Cleaning the Data</a:t>
            </a:r>
            <a:r>
              <a:rPr lang="en-US" sz="2599" dirty="0">
                <a:solidFill>
                  <a:srgbClr val="000000"/>
                </a:solidFill>
                <a:latin typeface="Public Sans"/>
              </a:rPr>
              <a:t>: After going through all the choices between API's and Datasets we picked the UK household family food datasets. This contained detailed information on UK household purchases include statistics.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b="1" dirty="0">
                <a:solidFill>
                  <a:srgbClr val="000000"/>
                </a:solidFill>
                <a:latin typeface="Public Sans"/>
              </a:rPr>
              <a:t>And Finally</a:t>
            </a:r>
            <a:r>
              <a:rPr lang="en-US" sz="2599" dirty="0">
                <a:solidFill>
                  <a:srgbClr val="000000"/>
                </a:solidFill>
                <a:latin typeface="Public Sans"/>
              </a:rPr>
              <a:t> ….The we split the questions amongst the group and produced the relevant code, visuals and conclusions.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3258800" cy="919194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40 Columns 338 Rows 7700 cell in total</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14175856" y="6874716"/>
            <a:ext cx="2827251" cy="2991800"/>
          </a:xfrm>
          <a:prstGeom prst="rect">
            <a:avLst/>
          </a:prstGeom>
        </p:spPr>
      </p:pic>
      <p:pic>
        <p:nvPicPr>
          <p:cNvPr id="4" name="Picture 4"/>
          <p:cNvPicPr>
            <a:picLocks noChangeAspect="1"/>
          </p:cNvPicPr>
          <p:nvPr/>
        </p:nvPicPr>
        <p:blipFill>
          <a:blip r:embed="rId3"/>
          <a:srcRect/>
          <a:stretch>
            <a:fillRect/>
          </a:stretch>
        </p:blipFill>
        <p:spPr>
          <a:xfrm>
            <a:off x="12882106" y="7353300"/>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1301</Words>
  <Application>Microsoft Macintosh PowerPoint</Application>
  <PresentationFormat>Custom</PresentationFormat>
  <Paragraphs>162</Paragraphs>
  <Slides>37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Arial</vt:lpstr>
      <vt:lpstr>Public Sans Bold Italics</vt:lpstr>
      <vt:lpstr>Public Sans Bold</vt:lpstr>
      <vt:lpstr>Canva Sans</vt:lpstr>
      <vt:lpstr>Public Sans</vt:lpstr>
      <vt:lpstr>GDS Transport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28</cp:revision>
  <dcterms:created xsi:type="dcterms:W3CDTF">2006-08-16T00:00:00Z</dcterms:created>
  <dcterms:modified xsi:type="dcterms:W3CDTF">2022-10-19T20:00:11Z</dcterms:modified>
  <dc:identifier>DAFPOK-1huk</dc:identifier>
</cp:coreProperties>
</file>